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oboto"/>
      <p:regular r:id="rId17"/>
      <p:bold r:id="rId18"/>
      <p:italic r:id="rId19"/>
      <p:boldItalic r:id="rId20"/>
    </p:embeddedFont>
    <p:embeddedFont>
      <p:font typeface="Average"/>
      <p:regular r:id="rId21"/>
    </p:embeddedFont>
    <p:embeddedFont>
      <p:font typeface="Oswald"/>
      <p:regular r:id="rId22"/>
      <p:bold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22" Type="http://schemas.openxmlformats.org/officeDocument/2006/relationships/font" Target="fonts/Oswald-regular.fntdata"/><Relationship Id="rId10" Type="http://schemas.openxmlformats.org/officeDocument/2006/relationships/slide" Target="slides/slide5.xml"/><Relationship Id="rId21" Type="http://schemas.openxmlformats.org/officeDocument/2006/relationships/font" Target="fonts/Average-regular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Oswald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italic.fntdata"/><Relationship Id="rId6" Type="http://schemas.openxmlformats.org/officeDocument/2006/relationships/slide" Target="slides/slide1.xml"/><Relationship Id="rId18" Type="http://schemas.openxmlformats.org/officeDocument/2006/relationships/font" Target="fonts/Robo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884b8ab945_0_3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884b8ab945_0_3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884b8ab945_0_3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884b8ab945_0_3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884b8ab945_0_2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884b8ab945_0_2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884b8ab945_0_3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884b8ab945_0_3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884b8ab945_0_3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884b8ab945_0_3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884b8ab945_0_3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884b8ab945_0_3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884b8ab945_0_3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884b8ab945_0_3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884b8ab945_0_3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884b8ab945_0_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884b8ab945_0_3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884b8ab945_0_3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884b8ab945_0_3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884b8ab945_0_3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en.wikipedia.org/wiki/List_of_neighborhoods_in_Chicago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700"/>
              <a:t>INDIAN </a:t>
            </a:r>
            <a:r>
              <a:rPr lang="en" sz="4700"/>
              <a:t>RESTAURANTS</a:t>
            </a:r>
            <a:r>
              <a:rPr lang="en" sz="4700"/>
              <a:t> in CHICAGO</a:t>
            </a:r>
            <a:endParaRPr sz="4700"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13050" y="3163250"/>
            <a:ext cx="78015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➔"/>
            </a:pPr>
            <a:r>
              <a:rPr lang="en"/>
              <a:t>Locate a neighborhood with best Indian Restaurants for tourists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➔"/>
            </a:pPr>
            <a:r>
              <a:rPr lang="en"/>
              <a:t>Locate the best neighborhood for an entrepreneur to start his business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Visualizing</a:t>
            </a:r>
            <a:r>
              <a:rPr lang="en"/>
              <a:t> the best place for new startup</a:t>
            </a:r>
            <a:endParaRPr/>
          </a:p>
        </p:txBody>
      </p:sp>
      <p:sp>
        <p:nvSpPr>
          <p:cNvPr id="118" name="Google Shape;118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FFFFFF"/>
                </a:solidFill>
              </a:rPr>
              <a:t>  </a:t>
            </a:r>
            <a:r>
              <a:rPr lang="en" sz="1600">
                <a:solidFill>
                  <a:srgbClr val="FFFFFF"/>
                </a:solidFill>
              </a:rPr>
              <a:t>Red Markers are where there are no restaurants          Circle Markers are best places for startup</a:t>
            </a:r>
            <a:endParaRPr sz="1600">
              <a:solidFill>
                <a:srgbClr val="FFFFFF"/>
              </a:solidFill>
            </a:endParaRPr>
          </a:p>
        </p:txBody>
      </p:sp>
      <p:pic>
        <p:nvPicPr>
          <p:cNvPr id="119" name="Google Shape;1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6100" y="1792075"/>
            <a:ext cx="3965674" cy="3148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2"/>
          <p:cNvPicPr preferRelativeResize="0"/>
          <p:nvPr/>
        </p:nvPicPr>
        <p:blipFill rotWithShape="1">
          <a:blip r:embed="rId4">
            <a:alphaModFix/>
          </a:blip>
          <a:srcRect b="6252" l="-7178" r="34228" t="0"/>
          <a:stretch/>
        </p:blipFill>
        <p:spPr>
          <a:xfrm>
            <a:off x="4421763" y="1710600"/>
            <a:ext cx="4038237" cy="3148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26" name="Google Shape;126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Arial"/>
              <a:buAutoNum type="arabicPeriod"/>
            </a:pPr>
            <a:r>
              <a:rPr lang="en" sz="17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Best place in CHICAGO to find INDIAN restaurant : </a:t>
            </a:r>
            <a:r>
              <a:rPr b="1" lang="en" sz="17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West Ridge </a:t>
            </a:r>
            <a:r>
              <a:rPr lang="en" sz="17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(it has 17 INDIAN restaurants)</a:t>
            </a:r>
            <a:endParaRPr sz="17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Arial"/>
              <a:buAutoNum type="arabicPeriod"/>
            </a:pPr>
            <a:r>
              <a:rPr lang="en" sz="17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Best restaurant in West Ridge to have dinner : </a:t>
            </a:r>
            <a:r>
              <a:rPr b="1" lang="en" sz="17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TAHOORA</a:t>
            </a:r>
            <a:r>
              <a:rPr lang="en" sz="17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(it has got 7.8 ratings and 49 likes)</a:t>
            </a:r>
            <a:endParaRPr sz="17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Arial"/>
              <a:buAutoNum type="arabicPeriod"/>
            </a:pPr>
            <a:r>
              <a:rPr lang="en" sz="17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Best place for entrepreneur to start business : </a:t>
            </a:r>
            <a:r>
              <a:rPr b="1" lang="en" sz="17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Little Italy,Lilydale,Clearing </a:t>
            </a:r>
            <a:endParaRPr b="1" sz="17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 u="sng">
              <a:solidFill>
                <a:srgbClr val="D5D5D5"/>
              </a:solidFill>
              <a:highlight>
                <a:srgbClr val="383838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Problem :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A</a:t>
            </a:r>
            <a:r>
              <a:rPr lang="en" sz="1700">
                <a:solidFill>
                  <a:srgbClr val="FFFFFF"/>
                </a:solidFill>
              </a:rPr>
              <a:t>n entrepreneur wants to start a new Multi Cuisine Indian restaurant in </a:t>
            </a:r>
            <a:r>
              <a:rPr b="1" lang="en" sz="1700">
                <a:solidFill>
                  <a:srgbClr val="FFFFFF"/>
                </a:solidFill>
              </a:rPr>
              <a:t>CHICAGO. </a:t>
            </a:r>
            <a:r>
              <a:rPr lang="en" sz="1700">
                <a:solidFill>
                  <a:srgbClr val="FFFFFF"/>
                </a:solidFill>
              </a:rPr>
              <a:t>Since he believes that Chicago is one of the most densely populated Indian immigrant states in US. So he approaches a Data Scientist for a suggestion where to start his business. (source from wikipedia)</a:t>
            </a:r>
            <a:endParaRPr sz="1700">
              <a:solidFill>
                <a:srgbClr val="FFFFFF"/>
              </a:solidFill>
            </a:endParaRPr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07375" y="2618300"/>
            <a:ext cx="3839051" cy="2151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Role of Data Scientist :</a:t>
            </a:r>
            <a:endParaRPr/>
          </a:p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</a:rPr>
              <a:t>Since being a Data Scientist we need to solve his problem and recommend the best neighborhood of chicago to start his business.</a:t>
            </a:r>
            <a:endParaRPr sz="17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</a:rPr>
              <a:t>Roles involves :</a:t>
            </a:r>
            <a:endParaRPr sz="17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7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Arial"/>
              <a:buAutoNum type="arabicPeriod"/>
            </a:pPr>
            <a:r>
              <a:rPr lang="en" sz="17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Finding all the Neighborhoods with INDIAN Restaurants.</a:t>
            </a:r>
            <a:endParaRPr sz="17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Arial"/>
              <a:buAutoNum type="arabicPeriod"/>
            </a:pPr>
            <a:r>
              <a:rPr lang="en" sz="17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Finding all the Neighborhood with out single INDIAN Restaurants.</a:t>
            </a:r>
            <a:endParaRPr sz="17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Arial"/>
              <a:buAutoNum type="arabicPeriod"/>
            </a:pPr>
            <a:r>
              <a:rPr lang="en" sz="17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Finding the best place and most visited INDIAN Restaurant.</a:t>
            </a:r>
            <a:endParaRPr sz="17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Arial"/>
              <a:buAutoNum type="arabicPeriod"/>
            </a:pPr>
            <a:r>
              <a:rPr lang="en" sz="17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Suggest best Neighborhood for starting business.</a:t>
            </a:r>
            <a:endParaRPr sz="17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Approach followed :</a:t>
            </a:r>
            <a:endParaRPr/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We consider some metrics to solve this problem</a:t>
            </a:r>
            <a:endParaRPr sz="17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Arial"/>
              <a:buAutoNum type="arabicPeriod"/>
            </a:pPr>
            <a:r>
              <a:rPr lang="en" sz="17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Number of INDIAN restaurants in neighborhood</a:t>
            </a:r>
            <a:endParaRPr sz="17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Arial"/>
              <a:buAutoNum type="arabicPeriod"/>
            </a:pPr>
            <a:r>
              <a:rPr lang="en" sz="17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Distance of neighborhood from the center of the city</a:t>
            </a:r>
            <a:endParaRPr sz="17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Arial"/>
              <a:buAutoNum type="arabicPeriod"/>
            </a:pPr>
            <a:r>
              <a:rPr lang="en" sz="17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Is there any tourist places to visit</a:t>
            </a:r>
            <a:endParaRPr sz="17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 optimal place to start business is a location where there are </a:t>
            </a:r>
            <a:r>
              <a:rPr b="1" lang="en" sz="17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less</a:t>
            </a:r>
            <a:r>
              <a:rPr lang="en" sz="17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INDIAN restaurants, </a:t>
            </a:r>
            <a:r>
              <a:rPr b="1" lang="en" sz="17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Minimum distance</a:t>
            </a:r>
            <a:r>
              <a:rPr lang="en" sz="17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from the center of city and there are some popular </a:t>
            </a:r>
            <a:r>
              <a:rPr b="1" lang="en" sz="17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tourist places</a:t>
            </a:r>
            <a:r>
              <a:rPr lang="en" sz="17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to visit.</a:t>
            </a:r>
            <a:endParaRPr sz="17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Gathering</a:t>
            </a:r>
            <a:endParaRPr/>
          </a:p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</a:rPr>
              <a:t>For this project we need following data :  </a:t>
            </a:r>
            <a:endParaRPr sz="1700">
              <a:solidFill>
                <a:srgbClr val="FFFFFF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Char char="❏"/>
            </a:pPr>
            <a:r>
              <a:rPr lang="en" sz="1700">
                <a:solidFill>
                  <a:srgbClr val="FFFFFF"/>
                </a:solidFill>
              </a:rPr>
              <a:t>First we need all the neighborhoods of Chicago along with their latitude and longitude coordinates.</a:t>
            </a:r>
            <a:endParaRPr sz="1700">
              <a:solidFill>
                <a:srgbClr val="FFFFFF"/>
              </a:solidFill>
            </a:endParaRPr>
          </a:p>
          <a:p>
            <a:pPr indent="-33655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Arial"/>
              <a:buChar char="➔"/>
            </a:pPr>
            <a:r>
              <a:rPr lang="en" sz="1700">
                <a:solidFill>
                  <a:srgbClr val="FFFFFF"/>
                </a:solidFill>
              </a:rPr>
              <a:t>Data Source :  </a:t>
            </a:r>
            <a:r>
              <a:rPr lang="en" sz="1700" u="sng">
                <a:solidFill>
                  <a:srgbClr val="4A86E8"/>
                </a:solidFill>
                <a:hlinkClick r:id="rId3"/>
              </a:rPr>
              <a:t>https://en.wikipedia.org/wiki/List_of_neighborhoods_in_Chicago</a:t>
            </a:r>
            <a:endParaRPr sz="1700">
              <a:solidFill>
                <a:srgbClr val="4A86E8"/>
              </a:solidFill>
            </a:endParaRPr>
          </a:p>
          <a:p>
            <a:pPr indent="-33655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Courier New"/>
              <a:buChar char="➔"/>
            </a:pPr>
            <a:r>
              <a:rPr lang="en" sz="1700">
                <a:solidFill>
                  <a:srgbClr val="FFFFFF"/>
                </a:solidFill>
              </a:rPr>
              <a:t>Description: Wikipedia has a list of Neighborhood of Chicago, we scrap it using python libraries and get its location coordinates using geopy.geocoder library in python.</a:t>
            </a:r>
            <a:endParaRPr sz="1700">
              <a:solidFill>
                <a:srgbClr val="FFFFFF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Char char="❏"/>
            </a:pPr>
            <a:r>
              <a:rPr lang="en" sz="1700">
                <a:solidFill>
                  <a:srgbClr val="FFFFFF"/>
                </a:solidFill>
              </a:rPr>
              <a:t>Indian restaurants in each Neighborhood of CHICAGO</a:t>
            </a:r>
            <a:endParaRPr sz="1700">
              <a:solidFill>
                <a:srgbClr val="FFFFFF"/>
              </a:solidFill>
            </a:endParaRPr>
          </a:p>
          <a:p>
            <a:pPr indent="-33655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Arial"/>
              <a:buChar char="➔"/>
            </a:pPr>
            <a:r>
              <a:rPr lang="en" sz="1700">
                <a:solidFill>
                  <a:srgbClr val="FFFFFF"/>
                </a:solidFill>
              </a:rPr>
              <a:t>Data Source :  FourSquare API</a:t>
            </a:r>
            <a:endParaRPr sz="1700">
              <a:solidFill>
                <a:srgbClr val="FFFFFF"/>
              </a:solidFill>
            </a:endParaRPr>
          </a:p>
          <a:p>
            <a:pPr indent="-33655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Courier New"/>
              <a:buChar char="➔"/>
            </a:pPr>
            <a:r>
              <a:rPr lang="en" sz="1700">
                <a:solidFill>
                  <a:srgbClr val="FFFFFF"/>
                </a:solidFill>
              </a:rPr>
              <a:t>Description: By using this API we will get all the venues in each neighborhood. We can filter this venues to grab only INDIAN restaurants</a:t>
            </a:r>
            <a:endParaRPr sz="17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Modeling :</a:t>
            </a:r>
            <a:endParaRPr/>
          </a:p>
        </p:txBody>
      </p:sp>
      <p:sp>
        <p:nvSpPr>
          <p:cNvPr id="91" name="Google Shape;91;p18"/>
          <p:cNvSpPr txBox="1"/>
          <p:nvPr>
            <p:ph idx="1" type="body"/>
          </p:nvPr>
        </p:nvSpPr>
        <p:spPr>
          <a:xfrm>
            <a:off x="253525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               </a:t>
            </a:r>
            <a:r>
              <a:rPr lang="en">
                <a:solidFill>
                  <a:srgbClr val="FFFFFF"/>
                </a:solidFill>
              </a:rPr>
              <a:t>Data from Wikipedia                          Location </a:t>
            </a:r>
            <a:r>
              <a:rPr lang="en">
                <a:solidFill>
                  <a:srgbClr val="FFFFFF"/>
                </a:solidFill>
              </a:rPr>
              <a:t>coordinates</a:t>
            </a:r>
            <a:r>
              <a:rPr lang="en">
                <a:solidFill>
                  <a:srgbClr val="FFFFFF"/>
                </a:solidFill>
              </a:rPr>
              <a:t> from Geopy library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92" name="Google Shape;9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0800" y="1676825"/>
            <a:ext cx="3571400" cy="255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676825"/>
            <a:ext cx="3783274" cy="255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Visualizing the Neighborhoods of Chicago</a:t>
            </a:r>
            <a:endParaRPr/>
          </a:p>
        </p:txBody>
      </p:sp>
      <p:pic>
        <p:nvPicPr>
          <p:cNvPr id="99" name="Google Shape;9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1300" y="1252800"/>
            <a:ext cx="6889051" cy="3316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Retrieving</a:t>
            </a:r>
            <a:r>
              <a:rPr lang="en"/>
              <a:t> INDIAN restaurants from FoureSquare API</a:t>
            </a:r>
            <a:endParaRPr/>
          </a:p>
        </p:txBody>
      </p:sp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1725" y="1268425"/>
            <a:ext cx="4938175" cy="3514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Visualization of INDIAN restaurants</a:t>
            </a:r>
            <a:endParaRPr/>
          </a:p>
        </p:txBody>
      </p:sp>
      <p:sp>
        <p:nvSpPr>
          <p:cNvPr id="111" name="Google Shape;111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 Pink Marker is the location where there are many INDIAN restaurants.</a:t>
            </a:r>
            <a:endParaRPr/>
          </a:p>
        </p:txBody>
      </p:sp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7550" y="1571625"/>
            <a:ext cx="6818075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